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4"/>
  </p:notesMasterIdLst>
  <p:handoutMasterIdLst>
    <p:handoutMasterId r:id="rId5"/>
  </p:handoutMasterIdLst>
  <p:sldIdLst>
    <p:sldId id="270" r:id="rId2"/>
    <p:sldId id="268" r:id="rId3"/>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68"/>
    <p:restoredTop sz="86463"/>
  </p:normalViewPr>
  <p:slideViewPr>
    <p:cSldViewPr snapToGrid="0">
      <p:cViewPr varScale="1">
        <p:scale>
          <a:sx n="95" d="100"/>
          <a:sy n="95" d="100"/>
        </p:scale>
        <p:origin x="444" y="96"/>
      </p:cViewPr>
      <p:guideLst/>
    </p:cSldViewPr>
  </p:slideViewPr>
  <p:outlineViewPr>
    <p:cViewPr>
      <p:scale>
        <a:sx n="33" d="100"/>
        <a:sy n="33" d="100"/>
      </p:scale>
      <p:origin x="0" y="0"/>
    </p:cViewPr>
    <p:sldLst>
      <p:sld r:id="rId1" collapse="1"/>
    </p:sldLst>
  </p:outlineViewPr>
  <p:notesTextViewPr>
    <p:cViewPr>
      <p:scale>
        <a:sx n="3" d="2"/>
        <a:sy n="3" d="2"/>
      </p:scale>
      <p:origin x="0" y="-48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79C7343-7781-4002-AD83-510AB149EFB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4B49E7A5-45D4-4C8B-BDF4-2D396D73C7F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B78226-DE52-43CF-A2E4-A6BD87199DDA}" type="datetime1">
              <a:rPr lang="en-GB" smtClean="0"/>
              <a:t>15/07/2023</a:t>
            </a:fld>
            <a:endParaRPr lang="en-GB"/>
          </a:p>
        </p:txBody>
      </p:sp>
      <p:sp>
        <p:nvSpPr>
          <p:cNvPr id="4" name="Footer Placeholder 3">
            <a:extLst>
              <a:ext uri="{FF2B5EF4-FFF2-40B4-BE49-F238E27FC236}">
                <a16:creationId xmlns:a16="http://schemas.microsoft.com/office/drawing/2014/main" id="{E245E5E9-4390-423B-8AF4-5F5BFF8154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A3C14012-BC33-4D0E-A71F-751BB89382C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327702-8998-4AB3-978C-F93599E74C29}" type="slidenum">
              <a:rPr lang="en-GB" smtClean="0"/>
              <a:t>‹#›</a:t>
            </a:fld>
            <a:endParaRPr lang="en-GB"/>
          </a:p>
        </p:txBody>
      </p:sp>
    </p:spTree>
    <p:extLst>
      <p:ext uri="{BB962C8B-B14F-4D97-AF65-F5344CB8AC3E}">
        <p14:creationId xmlns:p14="http://schemas.microsoft.com/office/powerpoint/2010/main" val="2181998605"/>
      </p:ext>
    </p:extLst>
  </p:cSld>
  <p:clrMap bg1="lt1" tx1="dk1" bg2="lt2" tx2="dk2" accent1="accent1" accent2="accent2" accent3="accent3" accent4="accent4" accent5="accent5" accent6="accent6" hlink="hlink" folHlink="folHlink"/>
  <p:hf hdr="0" ftr="0" dt="0"/>
</p:handoutMaster>
</file>

<file path=ppt/media/image1.jpg>
</file>

<file path=ppt/media/image2.jpg>
</file>

<file path=ppt/media/image3.png>
</file>

<file path=ppt/media/image4.jpe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D16CA6-182F-49BA-8AE7-290DEC2A55E0}" type="datetime1">
              <a:rPr lang="en-GB" smtClean="0"/>
              <a:pPr/>
              <a:t>15/07/2023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D1543F-4CED-446E-B224-0B26E9088C8D}" type="slidenum">
              <a:rPr lang="en-GB" noProof="0" smtClean="0"/>
              <a:t>‹#›</a:t>
            </a:fld>
            <a:endParaRPr lang="en-GB" noProof="0"/>
          </a:p>
        </p:txBody>
      </p:sp>
    </p:spTree>
    <p:extLst>
      <p:ext uri="{BB962C8B-B14F-4D97-AF65-F5344CB8AC3E}">
        <p14:creationId xmlns:p14="http://schemas.microsoft.com/office/powerpoint/2010/main" val="149007473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Hi, my name is Aaron Aubeck, and I will be going through the projected resources and estimation efforts as well as the projected profit with you today. </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As you can see on this slide,</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table 4 </a:t>
            </a: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shows the resources plan and cost and the estimation of efforts. </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We have calculated that a total of </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51 individuals</a:t>
            </a: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will be working on the project, this will consist of, four internal employees, including the project manager, and the remaining resources will be hired in though agency work. </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We have considered that a total effort of </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244.6 person weeks</a:t>
            </a: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will be needed for this project, excluding the time required to assemble and deliver the devices for which it has been assumed that Synful computing will use their usual assembly line.</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The project has been estimated to last for </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20 months</a:t>
            </a: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Throughout this period the project manager will be hired 75% of the time and the project analyst 25% of the time until </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1200 devices</a:t>
            </a: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are delivered to the EDC. </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Once that number has been fulfilled their availability will be diminished until the end of the project. </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This helps to reduce costs, with the confidence that the project is expected to run smoothly after completing all the design and testing stages and delivering a total of </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2400 devices</a:t>
            </a: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The overhead cost from the design and implementation of the project will be</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t>
            </a:r>
            <a:r>
              <a:rPr lang="en-GB" sz="1200" b="1" kern="0" dirty="0">
                <a:solidFill>
                  <a:srgbClr val="EA4335"/>
                </a:solidFill>
                <a:effectLst/>
                <a:latin typeface="Arial" panose="020B0604020202020204" pitchFamily="34" charset="0"/>
                <a:ea typeface="Times New Roman" panose="02020603050405020304" pitchFamily="18" charset="0"/>
                <a:cs typeface="Times New Roman" panose="02020603050405020304" pitchFamily="18" charset="0"/>
              </a:rPr>
              <a:t>£330,550</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excluding the indirect cost of using internal resources, which will be</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t>
            </a:r>
            <a:r>
              <a:rPr lang="en-GB" sz="1200" b="1" kern="0" dirty="0">
                <a:solidFill>
                  <a:srgbClr val="EA4335"/>
                </a:solidFill>
                <a:effectLst/>
                <a:latin typeface="Arial" panose="020B0604020202020204" pitchFamily="34" charset="0"/>
                <a:ea typeface="Times New Roman" panose="02020603050405020304" pitchFamily="18" charset="0"/>
                <a:cs typeface="Times New Roman" panose="02020603050405020304" pitchFamily="18" charset="0"/>
              </a:rPr>
              <a:t>£74,028.75</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The cost to deliver the final product will be compensated from the profit acquired and has not been included in the end of the project schedule after delivering all completed units to the EDC</a:t>
            </a:r>
            <a:r>
              <a:rPr lang="en-GB" sz="1200" b="1"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200000"/>
              </a:lnSpc>
              <a:spcAft>
                <a:spcPts val="800"/>
              </a:spcAft>
            </a:pPr>
            <a:r>
              <a:rPr lang="en-GB" sz="1200" kern="0" dirty="0">
                <a:solidFill>
                  <a:srgbClr val="373A3C"/>
                </a:solidFill>
                <a:effectLst/>
                <a:latin typeface="Arial" panose="020B0604020202020204" pitchFamily="34" charset="0"/>
                <a:ea typeface="Times New Roman" panose="02020603050405020304" pitchFamily="18" charset="0"/>
                <a:cs typeface="Times New Roman" panose="02020603050405020304" pitchFamily="18" charset="0"/>
              </a:rPr>
              <a:t>The overhead costs will be covered during the first batch of assembly and delivery, as shown in </a:t>
            </a:r>
            <a:r>
              <a:rPr lang="en-GB" sz="1200" b="1" kern="0" dirty="0">
                <a:solidFill>
                  <a:srgbClr val="373A3C"/>
                </a:solidFill>
                <a:effectLst/>
                <a:latin typeface="Arial" panose="020B0604020202020204" pitchFamily="34" charset="0"/>
                <a:ea typeface="Times New Roman" panose="02020603050405020304" pitchFamily="18" charset="0"/>
                <a:cs typeface="Times New Roman" panose="02020603050405020304" pitchFamily="18" charset="0"/>
              </a:rPr>
              <a:t>Table 3.</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200000"/>
              </a:lnSpc>
              <a:spcAft>
                <a:spcPts val="800"/>
              </a:spcAft>
            </a:pPr>
            <a:r>
              <a:rPr lang="en-GB" sz="1200" kern="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As you can see the units will be completed in 7 batches, this is to aid in the cost of manufacturing deliverables and to support timings in manufacturing parts for the units.</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200000"/>
              </a:lnSpc>
              <a:spcAft>
                <a:spcPts val="800"/>
              </a:spcAft>
            </a:pPr>
            <a:r>
              <a:rPr lang="en-GB" sz="1200" kern="0" dirty="0">
                <a:solidFill>
                  <a:srgbClr val="373A3C"/>
                </a:solidFill>
                <a:effectLst/>
                <a:latin typeface="Arial" panose="020B0604020202020204" pitchFamily="34" charset="0"/>
                <a:ea typeface="Times New Roman" panose="02020603050405020304" pitchFamily="18" charset="0"/>
                <a:cs typeface="Times New Roman" panose="02020603050405020304" pitchFamily="18" charset="0"/>
              </a:rPr>
              <a:t>The batch and selling plan ensures the company accounts do not take on debt throughout the entire project, apart from internal costs. By the end of the seventh batch, Synful Computing will have covered all the project overheads, including these internal costs. The EDC order will also be completed in full.</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5ED1543F-4CED-446E-B224-0B26E9088C8D}" type="slidenum">
              <a:rPr lang="en-GB" noProof="0" smtClean="0"/>
              <a:t>1</a:t>
            </a:fld>
            <a:endParaRPr lang="en-GB" noProof="0"/>
          </a:p>
        </p:txBody>
      </p:sp>
    </p:spTree>
    <p:extLst>
      <p:ext uri="{BB962C8B-B14F-4D97-AF65-F5344CB8AC3E}">
        <p14:creationId xmlns:p14="http://schemas.microsoft.com/office/powerpoint/2010/main" val="3153363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1200"/>
              </a:spcBef>
              <a:spcAft>
                <a:spcPts val="0"/>
              </a:spcAft>
            </a:pPr>
            <a:r>
              <a:rPr lang="en-US" sz="1800" b="0" i="0" u="none" strike="noStrike" dirty="0">
                <a:solidFill>
                  <a:srgbClr val="373A3C"/>
                </a:solidFill>
                <a:effectLst/>
                <a:latin typeface="Arial" panose="020B0604020202020204" pitchFamily="34" charset="0"/>
              </a:rPr>
              <a:t>It is estimated that the expected profit at this stage will be </a:t>
            </a:r>
            <a:r>
              <a:rPr lang="en-US" sz="1800" b="1" i="0" u="none" strike="noStrike" dirty="0">
                <a:solidFill>
                  <a:srgbClr val="34A853"/>
                </a:solidFill>
                <a:effectLst/>
                <a:latin typeface="Arial" panose="020B0604020202020204" pitchFamily="34" charset="0"/>
              </a:rPr>
              <a:t>£54,661.75</a:t>
            </a:r>
            <a:r>
              <a:rPr lang="en-US" sz="1800" b="1" i="0" u="none" strike="noStrike" dirty="0">
                <a:solidFill>
                  <a:srgbClr val="373A3C"/>
                </a:solidFill>
                <a:effectLst/>
                <a:latin typeface="Arial" panose="020B0604020202020204" pitchFamily="34" charset="0"/>
              </a:rPr>
              <a:t>. </a:t>
            </a:r>
            <a:r>
              <a:rPr lang="en-US" sz="1800" b="0" i="0" u="none" strike="noStrike" dirty="0">
                <a:solidFill>
                  <a:srgbClr val="373A3C"/>
                </a:solidFill>
                <a:effectLst/>
                <a:latin typeface="Arial" panose="020B0604020202020204" pitchFamily="34" charset="0"/>
              </a:rPr>
              <a:t>After that, each device is expected to generate a profit of </a:t>
            </a:r>
            <a:r>
              <a:rPr lang="en-US" sz="1800" b="1" i="0" u="none" strike="noStrike" dirty="0">
                <a:solidFill>
                  <a:srgbClr val="34A853"/>
                </a:solidFill>
                <a:effectLst/>
                <a:latin typeface="Arial" panose="020B0604020202020204" pitchFamily="34" charset="0"/>
              </a:rPr>
              <a:t>£200</a:t>
            </a:r>
            <a:r>
              <a:rPr lang="en-US" sz="1800" b="0" i="0" u="none" strike="noStrike" dirty="0">
                <a:solidFill>
                  <a:srgbClr val="373A3C"/>
                </a:solidFill>
                <a:effectLst/>
                <a:latin typeface="Arial" panose="020B0604020202020204" pitchFamily="34" charset="0"/>
              </a:rPr>
              <a:t>.</a:t>
            </a:r>
            <a:endParaRPr lang="en-US" sz="1600" b="0" dirty="0">
              <a:effectLst/>
            </a:endParaRPr>
          </a:p>
          <a:p>
            <a:pPr rtl="0">
              <a:spcBef>
                <a:spcPts val="1200"/>
              </a:spcBef>
              <a:spcAft>
                <a:spcPts val="0"/>
              </a:spcAft>
            </a:pPr>
            <a:r>
              <a:rPr lang="en-US" sz="1800" b="0" i="0" u="none" strike="noStrike" dirty="0">
                <a:solidFill>
                  <a:srgbClr val="373A3C"/>
                </a:solidFill>
                <a:effectLst/>
                <a:latin typeface="Arial" panose="020B0604020202020204" pitchFamily="34" charset="0"/>
              </a:rPr>
              <a:t>So, to </a:t>
            </a:r>
            <a:r>
              <a:rPr lang="en-US" sz="1800" b="0" i="0" u="none" strike="noStrike" dirty="0" err="1">
                <a:solidFill>
                  <a:srgbClr val="373A3C"/>
                </a:solidFill>
                <a:effectLst/>
                <a:latin typeface="Arial" panose="020B0604020202020204" pitchFamily="34" charset="0"/>
              </a:rPr>
              <a:t>summarise</a:t>
            </a:r>
            <a:r>
              <a:rPr lang="en-US" sz="1800" b="0" i="0" u="none" strike="noStrike" dirty="0">
                <a:solidFill>
                  <a:srgbClr val="373A3C"/>
                </a:solidFill>
                <a:effectLst/>
                <a:latin typeface="Arial" panose="020B0604020202020204" pitchFamily="34" charset="0"/>
              </a:rPr>
              <a:t>,</a:t>
            </a:r>
            <a:endParaRPr lang="en-US" sz="1600" b="0" dirty="0">
              <a:effectLst/>
            </a:endParaRPr>
          </a:p>
          <a:p>
            <a:pPr rtl="0" fontAlgn="base">
              <a:spcBef>
                <a:spcPts val="1200"/>
              </a:spcBef>
              <a:spcAft>
                <a:spcPts val="0"/>
              </a:spcAft>
              <a:buFont typeface="Arial" panose="020B0604020202020204" pitchFamily="34" charset="0"/>
              <a:buChar char="•"/>
            </a:pPr>
            <a:r>
              <a:rPr lang="en-US" sz="1800" b="0" i="0" u="none" strike="noStrike" dirty="0">
                <a:solidFill>
                  <a:srgbClr val="373A3C"/>
                </a:solidFill>
                <a:effectLst/>
                <a:latin typeface="Arial" panose="020B0604020202020204" pitchFamily="34" charset="0"/>
              </a:rPr>
              <a:t>A total of 51 individuals will be required to complete work.</a:t>
            </a:r>
          </a:p>
          <a:p>
            <a:pPr rtl="0" fontAlgn="base">
              <a:spcBef>
                <a:spcPts val="0"/>
              </a:spcBef>
              <a:spcAft>
                <a:spcPts val="0"/>
              </a:spcAft>
              <a:buFont typeface="Arial" panose="020B0604020202020204" pitchFamily="34" charset="0"/>
              <a:buChar char="•"/>
            </a:pPr>
            <a:r>
              <a:rPr lang="en-US" sz="1800" b="0" i="0" u="none" strike="noStrike" dirty="0">
                <a:solidFill>
                  <a:srgbClr val="373A3C"/>
                </a:solidFill>
                <a:effectLst/>
                <a:latin typeface="Arial" panose="020B0604020202020204" pitchFamily="34" charset="0"/>
              </a:rPr>
              <a:t>244.6 person weeks will be required to fulfill this project with an estimation of lasting for 20 months.</a:t>
            </a:r>
          </a:p>
          <a:p>
            <a:pPr rtl="0" fontAlgn="base">
              <a:spcBef>
                <a:spcPts val="0"/>
              </a:spcBef>
              <a:spcAft>
                <a:spcPts val="0"/>
              </a:spcAft>
              <a:buFont typeface="Arial" panose="020B0604020202020204" pitchFamily="34" charset="0"/>
              <a:buChar char="•"/>
            </a:pPr>
            <a:r>
              <a:rPr lang="en-US" sz="1800" b="0" i="0" u="none" strike="noStrike" dirty="0">
                <a:solidFill>
                  <a:srgbClr val="373A3C"/>
                </a:solidFill>
                <a:effectLst/>
                <a:latin typeface="Times New Roman" panose="02020603050405020304" pitchFamily="18" charset="0"/>
              </a:rPr>
              <a:t>  </a:t>
            </a:r>
            <a:r>
              <a:rPr lang="en-US" sz="1800" b="0" i="0" u="none" strike="noStrike" dirty="0">
                <a:solidFill>
                  <a:srgbClr val="373A3C"/>
                </a:solidFill>
                <a:effectLst/>
                <a:latin typeface="Arial" panose="020B0604020202020204" pitchFamily="34" charset="0"/>
              </a:rPr>
              <a:t>Overhead cost from design to implementation will be </a:t>
            </a:r>
            <a:r>
              <a:rPr lang="en-US" sz="1800" b="1" i="0" u="none" strike="noStrike" dirty="0">
                <a:solidFill>
                  <a:srgbClr val="34A853"/>
                </a:solidFill>
                <a:effectLst/>
                <a:latin typeface="Arial" panose="020B0604020202020204" pitchFamily="34" charset="0"/>
              </a:rPr>
              <a:t>£330,550</a:t>
            </a:r>
            <a:r>
              <a:rPr lang="en-US" sz="1800" b="0" i="0" u="none" strike="noStrike" dirty="0">
                <a:solidFill>
                  <a:srgbClr val="373A3C"/>
                </a:solidFill>
                <a:effectLst/>
                <a:latin typeface="Arial" panose="020B0604020202020204" pitchFamily="34" charset="0"/>
              </a:rPr>
              <a:t> with cost of internal resources being </a:t>
            </a:r>
            <a:r>
              <a:rPr lang="en-US" sz="1800" b="1" i="0" u="none" strike="noStrike" dirty="0">
                <a:solidFill>
                  <a:srgbClr val="34A853"/>
                </a:solidFill>
                <a:effectLst/>
                <a:latin typeface="Arial" panose="020B0604020202020204" pitchFamily="34" charset="0"/>
              </a:rPr>
              <a:t>£74,028.75</a:t>
            </a:r>
            <a:r>
              <a:rPr lang="en-US" sz="1800" b="0" i="0" u="none" strike="noStrike" dirty="0">
                <a:solidFill>
                  <a:srgbClr val="373A3C"/>
                </a:solidFill>
                <a:effectLst/>
                <a:latin typeface="Arial" panose="020B0604020202020204" pitchFamily="34" charset="0"/>
              </a:rPr>
              <a:t>.</a:t>
            </a:r>
          </a:p>
          <a:p>
            <a:r>
              <a:rPr lang="en-US" sz="1800" b="0" i="0" u="none" strike="noStrike">
                <a:solidFill>
                  <a:srgbClr val="373A3C"/>
                </a:solidFill>
                <a:effectLst/>
                <a:latin typeface="Arial" panose="020B0604020202020204" pitchFamily="34" charset="0"/>
              </a:rPr>
              <a:t>All costs will be compensated from profit acquired and will generate a profit after the 7</a:t>
            </a:r>
            <a:r>
              <a:rPr lang="en-US" sz="1800" b="0" i="0" u="none" strike="noStrike" baseline="30000">
                <a:solidFill>
                  <a:srgbClr val="373A3C"/>
                </a:solidFill>
                <a:effectLst/>
                <a:latin typeface="Arial" panose="020B0604020202020204" pitchFamily="34" charset="0"/>
              </a:rPr>
              <a:t>th</a:t>
            </a:r>
            <a:r>
              <a:rPr lang="en-US" sz="1800" b="0" i="0" u="none" strike="noStrike">
                <a:solidFill>
                  <a:srgbClr val="373A3C"/>
                </a:solidFill>
                <a:effectLst/>
                <a:latin typeface="Arial" panose="020B0604020202020204" pitchFamily="34" charset="0"/>
              </a:rPr>
              <a:t> batch of </a:t>
            </a:r>
            <a:r>
              <a:rPr lang="en-US" sz="1800" b="1" i="0" u="none" strike="noStrike">
                <a:solidFill>
                  <a:srgbClr val="34A853"/>
                </a:solidFill>
                <a:effectLst/>
                <a:latin typeface="Arial" panose="020B0604020202020204" pitchFamily="34" charset="0"/>
              </a:rPr>
              <a:t>£54,661.75</a:t>
            </a:r>
            <a:r>
              <a:rPr lang="en-US" sz="1800" b="0" i="0" u="none" strike="noStrike">
                <a:solidFill>
                  <a:srgbClr val="373A3C"/>
                </a:solidFill>
                <a:effectLst/>
                <a:latin typeface="Arial" panose="020B0604020202020204" pitchFamily="34" charset="0"/>
              </a:rPr>
              <a:t> with each device after that generating a profit of </a:t>
            </a:r>
            <a:r>
              <a:rPr lang="en-US" sz="1800" b="1" i="0" u="none" strike="noStrike">
                <a:solidFill>
                  <a:srgbClr val="34A853"/>
                </a:solidFill>
                <a:effectLst/>
                <a:latin typeface="Arial" panose="020B0604020202020204" pitchFamily="34" charset="0"/>
              </a:rPr>
              <a:t>£200</a:t>
            </a:r>
            <a:r>
              <a:rPr lang="en-US" sz="1800" b="0" i="0" u="none" strike="noStrike">
                <a:solidFill>
                  <a:srgbClr val="373A3C"/>
                </a:solidFill>
                <a:effectLst/>
                <a:latin typeface="Arial" panose="020B0604020202020204" pitchFamily="34" charset="0"/>
              </a:rPr>
              <a:t>. </a:t>
            </a:r>
            <a:r>
              <a:rPr lang="en-GB" sz="1100" kern="100">
                <a:effectLst/>
                <a:latin typeface="Calibri" panose="020F0502020204030204" pitchFamily="34" charset="0"/>
                <a:ea typeface="Calibri" panose="020F0502020204030204" pitchFamily="34" charset="0"/>
                <a:cs typeface="Times New Roman" panose="02020603050405020304" pitchFamily="18" charset="0"/>
              </a:rPr>
              <a:t> </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JO" dirty="0"/>
          </a:p>
        </p:txBody>
      </p:sp>
      <p:sp>
        <p:nvSpPr>
          <p:cNvPr id="4" name="Slide Number Placeholder 3"/>
          <p:cNvSpPr>
            <a:spLocks noGrp="1"/>
          </p:cNvSpPr>
          <p:nvPr>
            <p:ph type="sldNum" sz="quarter" idx="5"/>
          </p:nvPr>
        </p:nvSpPr>
        <p:spPr/>
        <p:txBody>
          <a:bodyPr/>
          <a:lstStyle/>
          <a:p>
            <a:fld id="{5ED1543F-4CED-446E-B224-0B26E9088C8D}" type="slidenum">
              <a:rPr lang="en-GB" noProof="0" smtClean="0"/>
              <a:t>2</a:t>
            </a:fld>
            <a:endParaRPr lang="en-GB" noProof="0"/>
          </a:p>
        </p:txBody>
      </p:sp>
    </p:spTree>
    <p:extLst>
      <p:ext uri="{BB962C8B-B14F-4D97-AF65-F5344CB8AC3E}">
        <p14:creationId xmlns:p14="http://schemas.microsoft.com/office/powerpoint/2010/main" val="1754399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42038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870932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01196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88673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79076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7/15/2023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391857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7/15/2023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04648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7/15/2023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59295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261284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737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296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7/15/2023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4311807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m4a"/><Relationship Id="rId7" Type="http://schemas.openxmlformats.org/officeDocument/2006/relationships/image" Target="../media/image2.jp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jpg"/><Relationship Id="rId5" Type="http://schemas.openxmlformats.org/officeDocument/2006/relationships/notesSlide" Target="../notesSlides/notesSlide1.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3">
            <a:extLst>
              <a:ext uri="{FF2B5EF4-FFF2-40B4-BE49-F238E27FC236}">
                <a16:creationId xmlns:a16="http://schemas.microsoft.com/office/drawing/2014/main" id="{CA194CC0-5D38-E971-6147-D455953EC24D}"/>
              </a:ext>
            </a:extLst>
          </p:cNvPr>
          <p:cNvPicPr>
            <a:picLocks noGrp="1" noChangeAspect="1"/>
          </p:cNvPicPr>
          <p:nvPr>
            <p:ph idx="1"/>
          </p:nvPr>
        </p:nvPicPr>
        <p:blipFill>
          <a:blip r:embed="rId6"/>
          <a:srcRect/>
          <a:stretch/>
        </p:blipFill>
        <p:spPr>
          <a:xfrm>
            <a:off x="3060196" y="1388303"/>
            <a:ext cx="5946355" cy="5377921"/>
          </a:xfrm>
        </p:spPr>
      </p:pic>
      <p:pic>
        <p:nvPicPr>
          <p:cNvPr id="4" name="Picture 3" descr="A table with numbers and a number of costs&#10;&#10;Description automatically generated">
            <a:extLst>
              <a:ext uri="{FF2B5EF4-FFF2-40B4-BE49-F238E27FC236}">
                <a16:creationId xmlns:a16="http://schemas.microsoft.com/office/drawing/2014/main" id="{DAD6839D-6D32-B236-667E-AD8558E725CC}"/>
              </a:ext>
            </a:extLst>
          </p:cNvPr>
          <p:cNvPicPr>
            <a:picLocks noChangeAspect="1"/>
          </p:cNvPicPr>
          <p:nvPr/>
        </p:nvPicPr>
        <p:blipFill>
          <a:blip r:embed="rId7"/>
          <a:stretch>
            <a:fillRect/>
          </a:stretch>
        </p:blipFill>
        <p:spPr>
          <a:xfrm>
            <a:off x="1565898" y="1675227"/>
            <a:ext cx="9060204" cy="4394199"/>
          </a:xfrm>
          <a:prstGeom prst="rect">
            <a:avLst/>
          </a:prstGeom>
        </p:spPr>
      </p:pic>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4CA128-510B-B311-022A-B9B2D918AEDB}"/>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dirty="0">
                <a:solidFill>
                  <a:schemeClr val="bg1"/>
                </a:solidFill>
                <a:latin typeface="+mj-lt"/>
                <a:ea typeface="+mj-ea"/>
                <a:cs typeface="+mj-cs"/>
              </a:rPr>
              <a:t>Projected Resources and Estimation of Efforts</a:t>
            </a:r>
          </a:p>
        </p:txBody>
      </p:sp>
      <p:cxnSp>
        <p:nvCxnSpPr>
          <p:cNvPr id="6" name="Straight Arrow Connector 5">
            <a:extLst>
              <a:ext uri="{FF2B5EF4-FFF2-40B4-BE49-F238E27FC236}">
                <a16:creationId xmlns:a16="http://schemas.microsoft.com/office/drawing/2014/main" id="{1BCBF51C-A02D-95AD-4A96-BE583AFA2B5B}"/>
              </a:ext>
            </a:extLst>
          </p:cNvPr>
          <p:cNvCxnSpPr/>
          <p:nvPr/>
        </p:nvCxnSpPr>
        <p:spPr>
          <a:xfrm>
            <a:off x="3060196" y="1780260"/>
            <a:ext cx="619363"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75" name="Audio 74">
            <a:hlinkClick r:id="" action="ppaction://media"/>
            <a:extLst>
              <a:ext uri="{FF2B5EF4-FFF2-40B4-BE49-F238E27FC236}">
                <a16:creationId xmlns:a16="http://schemas.microsoft.com/office/drawing/2014/main" id="{5B4FA00C-2C7C-04F0-248F-76F2C1BCE401}"/>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661821568"/>
      </p:ext>
    </p:extLst>
  </p:cSld>
  <p:clrMapOvr>
    <a:masterClrMapping/>
  </p:clrMapOvr>
  <mc:AlternateContent xmlns:mc="http://schemas.openxmlformats.org/markup-compatibility/2006" xmlns:p14="http://schemas.microsoft.com/office/powerpoint/2010/main">
    <mc:Choice Requires="p14">
      <p:transition spd="slow" p14:dur="2000" advTm="164895"/>
    </mc:Choice>
    <mc:Fallback xmlns="">
      <p:transition spd="slow" advTm="1648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5"/>
                                        </p:tgtEl>
                                      </p:cBhvr>
                                    </p:cmd>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7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 on document with pen">
            <a:extLst>
              <a:ext uri="{FF2B5EF4-FFF2-40B4-BE49-F238E27FC236}">
                <a16:creationId xmlns:a16="http://schemas.microsoft.com/office/drawing/2014/main" id="{2AB0C5FB-970F-99F3-EE1B-A3DF90A9A6AE}"/>
              </a:ext>
            </a:extLst>
          </p:cNvPr>
          <p:cNvPicPr>
            <a:picLocks noChangeAspect="1"/>
          </p:cNvPicPr>
          <p:nvPr/>
        </p:nvPicPr>
        <p:blipFill rotWithShape="1">
          <a:blip r:embed="rId5"/>
          <a:srcRect l="5884" r="-1" b="-1"/>
          <a:stretch/>
        </p:blipFill>
        <p:spPr>
          <a:xfrm>
            <a:off x="2522356" y="10"/>
            <a:ext cx="9669642" cy="6857990"/>
          </a:xfrm>
          <a:prstGeom prst="rect">
            <a:avLst/>
          </a:prstGeom>
        </p:spPr>
      </p:pic>
      <p:sp>
        <p:nvSpPr>
          <p:cNvPr id="18" name="Rectangle 1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A22D568-50BD-A2A1-16B3-AC6EF9BFE2D5}"/>
              </a:ext>
            </a:extLst>
          </p:cNvPr>
          <p:cNvSpPr>
            <a:spLocks noGrp="1"/>
          </p:cNvSpPr>
          <p:nvPr>
            <p:ph type="title"/>
          </p:nvPr>
        </p:nvSpPr>
        <p:spPr>
          <a:xfrm>
            <a:off x="838200" y="365125"/>
            <a:ext cx="3822189" cy="1899912"/>
          </a:xfrm>
        </p:spPr>
        <p:txBody>
          <a:bodyPr>
            <a:normAutofit/>
          </a:bodyPr>
          <a:lstStyle/>
          <a:p>
            <a:r>
              <a:rPr lang="en-GB" sz="4000" b="1" dirty="0">
                <a:ea typeface="Calibri Light"/>
                <a:cs typeface="Calibri Light"/>
              </a:rPr>
              <a:t>Projected Profit </a:t>
            </a:r>
            <a:endParaRPr lang="en-GB" sz="4000" b="1" dirty="0"/>
          </a:p>
        </p:txBody>
      </p:sp>
      <p:sp>
        <p:nvSpPr>
          <p:cNvPr id="3" name="Content Placeholder 2">
            <a:extLst>
              <a:ext uri="{FF2B5EF4-FFF2-40B4-BE49-F238E27FC236}">
                <a16:creationId xmlns:a16="http://schemas.microsoft.com/office/drawing/2014/main" id="{82AFADE5-D03C-3E9E-A353-4023D766EE81}"/>
              </a:ext>
            </a:extLst>
          </p:cNvPr>
          <p:cNvSpPr>
            <a:spLocks noGrp="1"/>
          </p:cNvSpPr>
          <p:nvPr>
            <p:ph idx="1"/>
          </p:nvPr>
        </p:nvSpPr>
        <p:spPr>
          <a:xfrm>
            <a:off x="838200" y="2434201"/>
            <a:ext cx="3822189" cy="3742762"/>
          </a:xfrm>
        </p:spPr>
        <p:txBody>
          <a:bodyPr vert="horz" lIns="91440" tIns="45720" rIns="91440" bIns="45720" rtlCol="0">
            <a:normAutofit/>
          </a:bodyPr>
          <a:lstStyle/>
          <a:p>
            <a:pPr marL="0" indent="0">
              <a:buNone/>
            </a:pPr>
            <a:r>
              <a:rPr lang="en-GB" sz="2000" dirty="0">
                <a:cs typeface="Calibri"/>
              </a:rPr>
              <a:t>After seven batches:</a:t>
            </a:r>
            <a:endParaRPr lang="en-US" sz="2000" dirty="0">
              <a:cs typeface="Calibri"/>
            </a:endParaRPr>
          </a:p>
          <a:p>
            <a:pPr marL="342900" indent="-342900"/>
            <a:r>
              <a:rPr lang="en-GB" sz="2000" dirty="0">
                <a:cs typeface="Calibri"/>
              </a:rPr>
              <a:t>All overheads, including internal costs, will be covered</a:t>
            </a:r>
            <a:endParaRPr lang="en-US" sz="2000" dirty="0">
              <a:cs typeface="Calibri"/>
            </a:endParaRPr>
          </a:p>
          <a:p>
            <a:pPr marL="342900" indent="-342900"/>
            <a:r>
              <a:rPr lang="en-GB" sz="2000" dirty="0">
                <a:cs typeface="Calibri"/>
              </a:rPr>
              <a:t>Expected profit is £54,661.75 </a:t>
            </a:r>
          </a:p>
          <a:p>
            <a:pPr marL="342900" indent="-342900"/>
            <a:r>
              <a:rPr lang="en-GB" sz="2000" dirty="0">
                <a:cs typeface="Calibri"/>
              </a:rPr>
              <a:t>Profit for every computer sold after this time is £200 per device</a:t>
            </a:r>
          </a:p>
        </p:txBody>
      </p:sp>
      <p:pic>
        <p:nvPicPr>
          <p:cNvPr id="20" name="Audio 19">
            <a:hlinkClick r:id="" action="ppaction://media"/>
            <a:extLst>
              <a:ext uri="{FF2B5EF4-FFF2-40B4-BE49-F238E27FC236}">
                <a16:creationId xmlns:a16="http://schemas.microsoft.com/office/drawing/2014/main" id="{02B66758-311B-B080-D0C2-D0CAF6D2E9C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13265775"/>
      </p:ext>
    </p:extLst>
  </p:cSld>
  <p:clrMapOvr>
    <a:masterClrMapping/>
  </p:clrMapOvr>
  <mc:AlternateContent xmlns:mc="http://schemas.openxmlformats.org/markup-compatibility/2006">
    <mc:Choice xmlns:p14="http://schemas.microsoft.com/office/powerpoint/2010/main" Requires="p14">
      <p:transition spd="slow" p14:dur="2000" advTm="64186"/>
    </mc:Choice>
    <mc:Fallback>
      <p:transition spd="slow" advTm="64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20.6"/>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296</TotalTime>
  <Words>571</Words>
  <Application>Microsoft Office PowerPoint</Application>
  <PresentationFormat>Widescreen</PresentationFormat>
  <Paragraphs>26</Paragraphs>
  <Slides>2</Slides>
  <Notes>2</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Times New Roman</vt:lpstr>
      <vt:lpstr>Office Theme</vt:lpstr>
      <vt:lpstr>Projected Resources and Estimation of Efforts</vt:lpstr>
      <vt:lpstr>Projected Profit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Aaron</dc:creator>
  <cp:lastModifiedBy>Aaron Aubeck</cp:lastModifiedBy>
  <cp:revision>46</cp:revision>
  <dcterms:created xsi:type="dcterms:W3CDTF">2023-07-03T17:40:44Z</dcterms:created>
  <dcterms:modified xsi:type="dcterms:W3CDTF">2023-07-15T16:02:04Z</dcterms:modified>
</cp:coreProperties>
</file>

<file path=docProps/thumbnail.jpeg>
</file>